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2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9329-B630-4D42-89C5-48D4C045FAB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Vocabulario</a:t>
            </a:r>
            <a:r>
              <a:rPr lang="en-US" dirty="0"/>
              <a:t> para: </a:t>
            </a:r>
            <a:br>
              <a:rPr lang="en-US" dirty="0"/>
            </a:br>
            <a:r>
              <a:rPr lang="en-US" dirty="0"/>
              <a:t>Los Baker Van a </a:t>
            </a:r>
            <a:r>
              <a:rPr lang="en-US" dirty="0" err="1"/>
              <a:t>Perú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5334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No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sentimos</a:t>
            </a:r>
            <a:r>
              <a:rPr lang="en-US" sz="2400" dirty="0"/>
              <a:t>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bien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we don’t feel well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Están</a:t>
            </a:r>
            <a:r>
              <a:rPr lang="en-US" sz="2400" dirty="0"/>
              <a:t> </a:t>
            </a:r>
            <a:r>
              <a:rPr lang="en-US" sz="2400" dirty="0" err="1"/>
              <a:t>sufriendo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they are suffering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Subir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go up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La </a:t>
            </a:r>
            <a:r>
              <a:rPr lang="en-US" sz="2400" dirty="0" err="1"/>
              <a:t>altura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altitude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Traer: </a:t>
            </a:r>
            <a:r>
              <a:rPr lang="en-US" sz="2400" dirty="0">
                <a:solidFill>
                  <a:srgbClr val="FF0000"/>
                </a:solidFill>
              </a:rPr>
              <a:t>to bring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Mala </a:t>
            </a:r>
            <a:r>
              <a:rPr lang="en-US" sz="2400" dirty="0" err="1"/>
              <a:t>suerte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bad luck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Da la </a:t>
            </a:r>
            <a:r>
              <a:rPr lang="en-US" sz="2400" dirty="0" err="1"/>
              <a:t>vuelta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turns around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Piedras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stones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Descansar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rest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Regresar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return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La </a:t>
            </a:r>
            <a:r>
              <a:rPr lang="en-US" sz="2400" dirty="0" err="1"/>
              <a:t>torre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the tower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Dejar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leave (behind)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Se </a:t>
            </a:r>
            <a:r>
              <a:rPr lang="en-US" sz="2400" dirty="0" err="1"/>
              <a:t>sienten</a:t>
            </a:r>
            <a:r>
              <a:rPr lang="en-US" sz="2400" dirty="0"/>
              <a:t> </a:t>
            </a:r>
            <a:r>
              <a:rPr lang="en-US" sz="2400" dirty="0" err="1"/>
              <a:t>mejor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they feel better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3514" y="7620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914400"/>
            <a:ext cx="2971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Esta </a:t>
            </a:r>
            <a:r>
              <a:rPr lang="en-US" sz="2800" dirty="0" err="1"/>
              <a:t>cabeza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trajo</a:t>
            </a:r>
            <a:r>
              <a:rPr lang="en-US" sz="2800" dirty="0"/>
              <a:t> mala </a:t>
            </a:r>
            <a:r>
              <a:rPr lang="en-US" sz="2800" dirty="0" err="1"/>
              <a:t>suerte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this head brought us bad luck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Quizás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perhaps, maybe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Devolverá</a:t>
            </a:r>
            <a:r>
              <a:rPr lang="en-US" sz="2800" dirty="0"/>
              <a:t> al </a:t>
            </a:r>
            <a:r>
              <a:rPr lang="en-US" sz="2800" dirty="0" err="1"/>
              <a:t>museo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He/She</a:t>
            </a:r>
            <a:r>
              <a:rPr lang="en-US" sz="2800" dirty="0">
                <a:solidFill>
                  <a:srgbClr val="FF0000"/>
                </a:solidFill>
              </a:rPr>
              <a:t> will return it to the museum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033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4038600" cy="6096000"/>
          </a:xfrm>
        </p:spPr>
        <p:txBody>
          <a:bodyPr>
            <a:normAutofit/>
          </a:bodyPr>
          <a:lstStyle/>
          <a:p>
            <a:r>
              <a:rPr lang="en-US" dirty="0"/>
              <a:t>El </a:t>
            </a:r>
            <a:r>
              <a:rPr lang="en-US" dirty="0" err="1"/>
              <a:t>último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>
                <a:solidFill>
                  <a:srgbClr val="FF0000"/>
                </a:solidFill>
              </a:rPr>
              <a:t> the last day</a:t>
            </a:r>
            <a:endParaRPr lang="en-US" dirty="0"/>
          </a:p>
          <a:p>
            <a:r>
              <a:rPr lang="en-US" dirty="0" err="1"/>
              <a:t>Regresar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to return</a:t>
            </a:r>
            <a:endParaRPr lang="en-US" dirty="0"/>
          </a:p>
          <a:p>
            <a:r>
              <a:rPr lang="en-US" dirty="0" err="1"/>
              <a:t>Empacando</a:t>
            </a:r>
            <a:r>
              <a:rPr lang="en-US" dirty="0"/>
              <a:t> las </a:t>
            </a:r>
            <a:r>
              <a:rPr lang="en-US" dirty="0" err="1"/>
              <a:t>maletas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packing suitcases</a:t>
            </a:r>
          </a:p>
          <a:p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disfrutaron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really enjoyed themselves</a:t>
            </a:r>
          </a:p>
          <a:p>
            <a:r>
              <a:rPr lang="en-US" dirty="0"/>
              <a:t>El </a:t>
            </a:r>
            <a:r>
              <a:rPr lang="en-US" dirty="0" err="1"/>
              <a:t>vuelo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flight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 </a:t>
            </a:r>
            <a:r>
              <a:rPr lang="en-US" dirty="0" err="1"/>
              <a:t>sienta</a:t>
            </a:r>
            <a:r>
              <a:rPr lang="en-US" dirty="0"/>
              <a:t> en la </a:t>
            </a: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sits in the living room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quejan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they complain</a:t>
            </a:r>
            <a:endParaRPr lang="en-US" dirty="0"/>
          </a:p>
          <a:p>
            <a:r>
              <a:rPr lang="en-US" dirty="0" err="1"/>
              <a:t>Riéndose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laughing</a:t>
            </a:r>
            <a:r>
              <a:rPr lang="en-US" dirty="0"/>
              <a:t> </a:t>
            </a:r>
          </a:p>
          <a:p>
            <a:r>
              <a:rPr lang="en-US" dirty="0"/>
              <a:t>¡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aventura</a:t>
            </a:r>
            <a:r>
              <a:rPr lang="en-US" dirty="0"/>
              <a:t> </a:t>
            </a:r>
            <a:r>
              <a:rPr lang="en-US" dirty="0" err="1"/>
              <a:t>tuvimos</a:t>
            </a:r>
            <a:r>
              <a:rPr lang="en-US" dirty="0"/>
              <a:t>! </a:t>
            </a:r>
            <a:r>
              <a:rPr lang="en-US" dirty="0">
                <a:solidFill>
                  <a:srgbClr val="FF0000"/>
                </a:solidFill>
              </a:rPr>
              <a:t>What a good adventure we had!</a:t>
            </a:r>
            <a:endParaRPr lang="en-US" dirty="0"/>
          </a:p>
          <a:p>
            <a:r>
              <a:rPr lang="en-US" dirty="0"/>
              <a:t>No me </a:t>
            </a:r>
            <a:r>
              <a:rPr lang="en-US" dirty="0" err="1"/>
              <a:t>parece</a:t>
            </a:r>
            <a:r>
              <a:rPr lang="en-US" dirty="0"/>
              <a:t> </a:t>
            </a:r>
            <a:r>
              <a:rPr lang="en-US" dirty="0" err="1"/>
              <a:t>aburrida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doesn’t seem boring to me</a:t>
            </a:r>
            <a:r>
              <a:rPr lang="en-US" dirty="0"/>
              <a:t> </a:t>
            </a:r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Ricos</a:t>
            </a:r>
            <a:r>
              <a:rPr lang="en-US" dirty="0"/>
              <a:t> / </a:t>
            </a:r>
            <a:r>
              <a:rPr lang="en-US" dirty="0" err="1"/>
              <a:t>pobres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rich/poor</a:t>
            </a:r>
          </a:p>
          <a:p>
            <a:r>
              <a:rPr lang="en-US" dirty="0"/>
              <a:t>Un pueblo – </a:t>
            </a:r>
            <a:r>
              <a:rPr lang="en-US" dirty="0">
                <a:solidFill>
                  <a:srgbClr val="FF0000"/>
                </a:solidFill>
              </a:rPr>
              <a:t>a town</a:t>
            </a:r>
          </a:p>
          <a:p>
            <a:r>
              <a:rPr lang="en-US" dirty="0" err="1"/>
              <a:t>Proteje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protects</a:t>
            </a:r>
          </a:p>
          <a:p>
            <a:r>
              <a:rPr lang="en-US" dirty="0" err="1"/>
              <a:t>Ayuda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helps</a:t>
            </a:r>
          </a:p>
          <a:p>
            <a:r>
              <a:rPr lang="en-US" dirty="0" err="1"/>
              <a:t>Pescar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 fish</a:t>
            </a:r>
          </a:p>
          <a:p>
            <a:r>
              <a:rPr lang="en-US" dirty="0"/>
              <a:t>La </a:t>
            </a:r>
            <a:r>
              <a:rPr lang="en-US" dirty="0" err="1"/>
              <a:t>salud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health</a:t>
            </a:r>
          </a:p>
          <a:p>
            <a:r>
              <a:rPr lang="en-US" dirty="0"/>
              <a:t>Se </a:t>
            </a:r>
            <a:r>
              <a:rPr lang="en-US" dirty="0" err="1"/>
              <a:t>ofrece</a:t>
            </a:r>
            <a:r>
              <a:rPr lang="en-US" dirty="0"/>
              <a:t> gratis – </a:t>
            </a:r>
            <a:r>
              <a:rPr lang="en-US" dirty="0">
                <a:solidFill>
                  <a:srgbClr val="FF0000"/>
                </a:solidFill>
              </a:rPr>
              <a:t>offered for free</a:t>
            </a:r>
          </a:p>
          <a:p>
            <a:r>
              <a:rPr lang="en-US" dirty="0" err="1"/>
              <a:t>Gastar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to spend</a:t>
            </a:r>
          </a:p>
          <a:p>
            <a:r>
              <a:rPr lang="en-US" dirty="0" err="1"/>
              <a:t>Amable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nice/kind</a:t>
            </a:r>
          </a:p>
          <a:p>
            <a:r>
              <a:rPr lang="en-US" dirty="0" err="1"/>
              <a:t>Pagar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 pay</a:t>
            </a:r>
          </a:p>
          <a:p>
            <a:r>
              <a:rPr lang="en-US" dirty="0"/>
              <a:t>Se pone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contento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becomes content/happy</a:t>
            </a:r>
          </a:p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estrella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star</a:t>
            </a:r>
          </a:p>
          <a:p>
            <a:r>
              <a:rPr lang="en-US" dirty="0" err="1"/>
              <a:t>Callada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quiet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Anuncio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announcement</a:t>
            </a:r>
          </a:p>
          <a:p>
            <a:r>
              <a:rPr lang="en-US" dirty="0"/>
              <a:t>Dice – </a:t>
            </a:r>
            <a:r>
              <a:rPr lang="en-US" dirty="0">
                <a:solidFill>
                  <a:srgbClr val="FF0000"/>
                </a:solidFill>
              </a:rPr>
              <a:t>he/she says</a:t>
            </a:r>
          </a:p>
          <a:p>
            <a:r>
              <a:rPr lang="en-US" dirty="0" err="1"/>
              <a:t>Viene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 comes</a:t>
            </a:r>
          </a:p>
          <a:p>
            <a:r>
              <a:rPr lang="en-US" dirty="0" err="1"/>
              <a:t>Queda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stays</a:t>
            </a:r>
          </a:p>
          <a:p>
            <a:r>
              <a:rPr lang="en-US" dirty="0" err="1"/>
              <a:t>Cocina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kitchen</a:t>
            </a:r>
          </a:p>
          <a:p>
            <a:r>
              <a:rPr lang="en-US" dirty="0" err="1"/>
              <a:t>Boletos</a:t>
            </a:r>
            <a:r>
              <a:rPr lang="en-US" dirty="0"/>
              <a:t> –</a:t>
            </a:r>
            <a:r>
              <a:rPr lang="en-US" dirty="0">
                <a:solidFill>
                  <a:srgbClr val="FF0000"/>
                </a:solidFill>
              </a:rPr>
              <a:t> tickets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enojada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little angry</a:t>
            </a:r>
          </a:p>
          <a:p>
            <a:r>
              <a:rPr lang="en-US" dirty="0" err="1"/>
              <a:t>Juntos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together</a:t>
            </a:r>
          </a:p>
          <a:p>
            <a:r>
              <a:rPr lang="en-US" dirty="0"/>
              <a:t>Se </a:t>
            </a:r>
            <a:r>
              <a:rPr lang="en-US" dirty="0" err="1"/>
              <a:t>montan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get in/on</a:t>
            </a:r>
          </a:p>
          <a:p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suerte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 have luck</a:t>
            </a:r>
          </a:p>
          <a:p>
            <a:r>
              <a:rPr lang="en-US" dirty="0"/>
              <a:t>En la </a:t>
            </a:r>
            <a:r>
              <a:rPr lang="en-US" dirty="0" err="1"/>
              <a:t>vía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On the way to</a:t>
            </a:r>
          </a:p>
          <a:p>
            <a:r>
              <a:rPr lang="en-US" dirty="0"/>
              <a:t>Le da – </a:t>
            </a:r>
            <a:r>
              <a:rPr lang="en-US" dirty="0">
                <a:solidFill>
                  <a:srgbClr val="FF0000"/>
                </a:solidFill>
              </a:rPr>
              <a:t>gives him/her</a:t>
            </a:r>
          </a:p>
          <a:p>
            <a:r>
              <a:rPr lang="en-US" dirty="0" err="1"/>
              <a:t>Sonríe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smiles</a:t>
            </a:r>
          </a:p>
        </p:txBody>
      </p:sp>
    </p:spTree>
    <p:extLst>
      <p:ext uri="{BB962C8B-B14F-4D97-AF65-F5344CB8AC3E}">
        <p14:creationId xmlns:p14="http://schemas.microsoft.com/office/powerpoint/2010/main" val="239003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33114" cy="6400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listo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he/she is ready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Máquina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machine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Piensa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thinks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Esperar</a:t>
            </a:r>
            <a:r>
              <a:rPr lang="en-US" sz="2800" dirty="0"/>
              <a:t>/</a:t>
            </a:r>
            <a:r>
              <a:rPr lang="en-US" sz="2800" dirty="0" err="1"/>
              <a:t>esperando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to wait / waiting</a:t>
            </a:r>
            <a:br>
              <a:rPr lang="en-US" sz="2800" dirty="0"/>
            </a:br>
            <a:r>
              <a:rPr lang="en-US" sz="2800" dirty="0" err="1"/>
              <a:t>Ganar</a:t>
            </a:r>
            <a:r>
              <a:rPr lang="en-US" sz="2800" dirty="0"/>
              <a:t> (</a:t>
            </a:r>
            <a:r>
              <a:rPr lang="en-US" sz="2800" dirty="0" err="1"/>
              <a:t>ganas</a:t>
            </a:r>
            <a:r>
              <a:rPr lang="en-US" sz="2800" dirty="0"/>
              <a:t>) – </a:t>
            </a:r>
            <a:r>
              <a:rPr lang="en-US" sz="2800" dirty="0">
                <a:solidFill>
                  <a:srgbClr val="FF0000"/>
                </a:solidFill>
              </a:rPr>
              <a:t>to win / you win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Le da la </a:t>
            </a:r>
            <a:r>
              <a:rPr lang="en-US" sz="2800" dirty="0" err="1"/>
              <a:t>mano</a:t>
            </a:r>
            <a:r>
              <a:rPr lang="en-US" sz="2800" dirty="0"/>
              <a:t> –</a:t>
            </a:r>
            <a:r>
              <a:rPr lang="en-US" sz="2800" dirty="0">
                <a:solidFill>
                  <a:srgbClr val="FF0000"/>
                </a:solidFill>
              </a:rPr>
              <a:t>Shakes his hand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Jalea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jelly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Cara – </a:t>
            </a:r>
            <a:r>
              <a:rPr lang="en-US" sz="2800" dirty="0">
                <a:solidFill>
                  <a:srgbClr val="FF0000"/>
                </a:solidFill>
              </a:rPr>
              <a:t>face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La </a:t>
            </a:r>
            <a:r>
              <a:rPr lang="en-US" sz="2800" dirty="0" err="1"/>
              <a:t>servilleta</a:t>
            </a:r>
            <a:r>
              <a:rPr lang="en-US" sz="2800" dirty="0"/>
              <a:t> -</a:t>
            </a:r>
            <a:r>
              <a:rPr lang="en-US" sz="2800" dirty="0">
                <a:solidFill>
                  <a:srgbClr val="FF0000"/>
                </a:solidFill>
              </a:rPr>
              <a:t>napkin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Bolsillo</a:t>
            </a:r>
            <a:r>
              <a:rPr lang="en-US" sz="2800" dirty="0"/>
              <a:t> -</a:t>
            </a:r>
            <a:r>
              <a:rPr lang="en-US" sz="2800" dirty="0">
                <a:solidFill>
                  <a:srgbClr val="FF0000"/>
                </a:solidFill>
              </a:rPr>
              <a:t>pocket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Limpia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he/she cleans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Siente</a:t>
            </a:r>
            <a:r>
              <a:rPr lang="en-US" sz="2800" dirty="0"/>
              <a:t> </a:t>
            </a:r>
            <a:r>
              <a:rPr lang="en-US" sz="2800" dirty="0" err="1"/>
              <a:t>mucha</a:t>
            </a:r>
            <a:r>
              <a:rPr lang="en-US" sz="2800" dirty="0"/>
              <a:t> </a:t>
            </a:r>
            <a:r>
              <a:rPr lang="en-US" sz="2800" dirty="0" err="1"/>
              <a:t>presión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feels a lot of pressure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Brincar</a:t>
            </a:r>
            <a:r>
              <a:rPr lang="en-US" sz="2800" dirty="0"/>
              <a:t> (</a:t>
            </a:r>
            <a:r>
              <a:rPr lang="en-US" sz="2800" dirty="0" err="1"/>
              <a:t>saltar</a:t>
            </a:r>
            <a:r>
              <a:rPr lang="en-US" sz="2800" dirty="0"/>
              <a:t>) –  </a:t>
            </a:r>
            <a:r>
              <a:rPr lang="en-US" sz="2800" dirty="0">
                <a:solidFill>
                  <a:srgbClr val="FF0000"/>
                </a:solidFill>
              </a:rPr>
              <a:t>to hop/jump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Un </a:t>
            </a:r>
            <a:r>
              <a:rPr lang="en-US" sz="2800" dirty="0" err="1"/>
              <a:t>abrazo</a:t>
            </a:r>
            <a:r>
              <a:rPr lang="en-US" sz="2800" dirty="0"/>
              <a:t> </a:t>
            </a:r>
            <a:r>
              <a:rPr lang="en-US" sz="2800" dirty="0" err="1"/>
              <a:t>muy</a:t>
            </a:r>
            <a:r>
              <a:rPr lang="en-US" sz="2800" dirty="0"/>
              <a:t> </a:t>
            </a:r>
            <a:r>
              <a:rPr lang="en-US" sz="2800" dirty="0" err="1"/>
              <a:t>fuerte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a strong hug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Gratis – </a:t>
            </a:r>
            <a:r>
              <a:rPr lang="en-US" sz="2800" dirty="0">
                <a:solidFill>
                  <a:srgbClr val="FF0000"/>
                </a:solidFill>
              </a:rPr>
              <a:t>free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Premio</a:t>
            </a:r>
            <a:r>
              <a:rPr lang="en-US" sz="2800" dirty="0"/>
              <a:t>(s) - </a:t>
            </a:r>
            <a:r>
              <a:rPr lang="en-US" sz="2800" dirty="0">
                <a:solidFill>
                  <a:srgbClr val="FF0000"/>
                </a:solidFill>
              </a:rPr>
              <a:t>prize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3514" y="7620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7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381000"/>
            <a:ext cx="9154886" cy="6477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maletas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suitcases</a:t>
            </a:r>
          </a:p>
          <a:p>
            <a:r>
              <a:rPr lang="en-US" sz="2800" dirty="0" err="1"/>
              <a:t>Empacadas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packed</a:t>
            </a:r>
          </a:p>
          <a:p>
            <a:r>
              <a:rPr lang="en-US" sz="2800" dirty="0" err="1"/>
              <a:t>Manejar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to drive</a:t>
            </a:r>
          </a:p>
          <a:p>
            <a:r>
              <a:rPr lang="en-US" sz="2800" dirty="0"/>
              <a:t>Un </a:t>
            </a:r>
            <a:r>
              <a:rPr lang="en-US" sz="2800" dirty="0" err="1"/>
              <a:t>viaje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a trip</a:t>
            </a:r>
          </a:p>
          <a:p>
            <a:r>
              <a:rPr lang="en-US" sz="2800" dirty="0" err="1"/>
              <a:t>Cacahuates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peanuts</a:t>
            </a:r>
          </a:p>
          <a:p>
            <a:r>
              <a:rPr lang="en-US" sz="2800" dirty="0"/>
              <a:t>Dos </a:t>
            </a:r>
            <a:r>
              <a:rPr lang="en-US" sz="2800" dirty="0" err="1"/>
              <a:t>tazas</a:t>
            </a:r>
            <a:r>
              <a:rPr lang="en-US" sz="2800" dirty="0"/>
              <a:t> de café con  mucho </a:t>
            </a:r>
            <a:r>
              <a:rPr lang="en-US" sz="2800" dirty="0" err="1"/>
              <a:t>azúcar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2 cups of coffee with a lot of sugar</a:t>
            </a:r>
          </a:p>
          <a:p>
            <a:r>
              <a:rPr lang="en-US" sz="2800" dirty="0"/>
              <a:t>Le da – </a:t>
            </a:r>
            <a:r>
              <a:rPr lang="en-US" sz="2800" dirty="0">
                <a:solidFill>
                  <a:srgbClr val="FF0000"/>
                </a:solidFill>
              </a:rPr>
              <a:t>gives him/her</a:t>
            </a:r>
          </a:p>
          <a:p>
            <a:r>
              <a:rPr lang="en-US" sz="2800" dirty="0"/>
              <a:t>Los </a:t>
            </a:r>
            <a:r>
              <a:rPr lang="en-US" sz="2800" dirty="0" err="1"/>
              <a:t>indígenas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the natives</a:t>
            </a:r>
          </a:p>
          <a:p>
            <a:r>
              <a:rPr lang="en-US" sz="2800" dirty="0" err="1"/>
              <a:t>Sonriendo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smiling</a:t>
            </a:r>
          </a:p>
          <a:p>
            <a:r>
              <a:rPr lang="en-US" sz="2800" dirty="0" err="1"/>
              <a:t>Llena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full</a:t>
            </a:r>
          </a:p>
          <a:p>
            <a:r>
              <a:rPr lang="en-US" sz="2800" dirty="0" err="1"/>
              <a:t>Siente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 - </a:t>
            </a:r>
            <a:r>
              <a:rPr lang="en-US" sz="2800" dirty="0">
                <a:solidFill>
                  <a:srgbClr val="FF0000"/>
                </a:solidFill>
              </a:rPr>
              <a:t>feels that</a:t>
            </a:r>
          </a:p>
          <a:p>
            <a:r>
              <a:rPr lang="en-US" sz="2800" dirty="0"/>
              <a:t>Se </a:t>
            </a:r>
            <a:r>
              <a:rPr lang="en-US" sz="2800" dirty="0" err="1"/>
              <a:t>queja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un </a:t>
            </a:r>
            <a:r>
              <a:rPr lang="en-US" sz="2800" dirty="0" err="1"/>
              <a:t>bebé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whines like a baby</a:t>
            </a:r>
          </a:p>
          <a:p>
            <a:r>
              <a:rPr lang="en-US" sz="2800" dirty="0"/>
              <a:t>¡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vergüenza</a:t>
            </a:r>
            <a:r>
              <a:rPr lang="en-US" sz="2800" dirty="0"/>
              <a:t>!- </a:t>
            </a:r>
            <a:r>
              <a:rPr lang="en-US" sz="2800" dirty="0">
                <a:solidFill>
                  <a:srgbClr val="FF0000"/>
                </a:solidFill>
              </a:rPr>
              <a:t>How embarrassing </a:t>
            </a:r>
          </a:p>
          <a:p>
            <a:r>
              <a:rPr lang="en-US" sz="2800" dirty="0"/>
              <a:t>Los </a:t>
            </a:r>
            <a:r>
              <a:rPr lang="en-US" sz="2800" dirty="0" err="1"/>
              <a:t>pasajeros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passengers</a:t>
            </a:r>
          </a:p>
          <a:p>
            <a:r>
              <a:rPr lang="en-US" sz="2800" dirty="0"/>
              <a:t>¿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pasa</a:t>
            </a:r>
            <a:r>
              <a:rPr lang="en-US" sz="2800" dirty="0"/>
              <a:t>, </a:t>
            </a:r>
            <a:r>
              <a:rPr lang="en-US" sz="2800" dirty="0" err="1"/>
              <a:t>bobo</a:t>
            </a:r>
            <a:r>
              <a:rPr lang="en-US" sz="2800" dirty="0"/>
              <a:t>? – </a:t>
            </a:r>
            <a:r>
              <a:rPr lang="en-US" sz="2800" dirty="0">
                <a:solidFill>
                  <a:srgbClr val="FF0000"/>
                </a:solidFill>
              </a:rPr>
              <a:t>What’s wrong with you!</a:t>
            </a:r>
          </a:p>
          <a:p>
            <a:r>
              <a:rPr lang="en-US" sz="2800" dirty="0"/>
              <a:t>Se </a:t>
            </a:r>
            <a:r>
              <a:rPr lang="en-US" sz="2800" dirty="0" err="1"/>
              <a:t>reín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They laugh</a:t>
            </a:r>
          </a:p>
          <a:p>
            <a:r>
              <a:rPr lang="en-US" sz="2800" dirty="0" err="1"/>
              <a:t>Pais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country</a:t>
            </a:r>
          </a:p>
          <a:p>
            <a:r>
              <a:rPr lang="en-US" sz="2800" dirty="0"/>
              <a:t>Los </a:t>
            </a:r>
            <a:r>
              <a:rPr lang="en-US" sz="2800" dirty="0" err="1"/>
              <a:t>nuevos</a:t>
            </a:r>
            <a:r>
              <a:rPr lang="en-US" sz="2800" dirty="0"/>
              <a:t> soles 1 USD = 2.6 PEN</a:t>
            </a:r>
          </a:p>
          <a:p>
            <a:r>
              <a:rPr lang="en-US" sz="2800" dirty="0" err="1"/>
              <a:t>Prende</a:t>
            </a:r>
            <a:r>
              <a:rPr lang="en-US" sz="2800" dirty="0"/>
              <a:t> la </a:t>
            </a:r>
            <a:r>
              <a:rPr lang="en-US" sz="2800" dirty="0" err="1"/>
              <a:t>televisión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turns on the </a:t>
            </a:r>
            <a:r>
              <a:rPr lang="en-US" sz="2800" dirty="0" err="1">
                <a:solidFill>
                  <a:srgbClr val="FF0000"/>
                </a:solidFill>
              </a:rPr>
              <a:t>tv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/>
              <a:t>Según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according to</a:t>
            </a:r>
          </a:p>
          <a:p>
            <a:r>
              <a:rPr lang="en-US" sz="2800" dirty="0" err="1"/>
              <a:t>Mandarlo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to send him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1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 err="1"/>
              <a:t>Arqueología</a:t>
            </a:r>
            <a:r>
              <a:rPr lang="en-US" dirty="0"/>
              <a:t> y </a:t>
            </a:r>
            <a:r>
              <a:rPr lang="en-US" dirty="0" err="1"/>
              <a:t>antropología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Archeology and anthropology</a:t>
            </a:r>
          </a:p>
          <a:p>
            <a:r>
              <a:rPr lang="en-US" dirty="0" err="1"/>
              <a:t>Indígenas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natives</a:t>
            </a:r>
          </a:p>
          <a:p>
            <a:r>
              <a:rPr lang="en-US" dirty="0"/>
              <a:t>Se </a:t>
            </a:r>
            <a:r>
              <a:rPr lang="en-US" dirty="0" err="1"/>
              <a:t>quejan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complain</a:t>
            </a:r>
          </a:p>
          <a:p>
            <a:r>
              <a:rPr lang="en-US" dirty="0"/>
              <a:t>Dice / </a:t>
            </a:r>
            <a:r>
              <a:rPr lang="en-US" dirty="0" err="1"/>
              <a:t>dicen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says</a:t>
            </a:r>
          </a:p>
          <a:p>
            <a:r>
              <a:rPr lang="en-US" dirty="0" err="1"/>
              <a:t>Nuevos</a:t>
            </a:r>
            <a:r>
              <a:rPr lang="en-US" dirty="0"/>
              <a:t> soles – </a:t>
            </a:r>
            <a:r>
              <a:rPr lang="en-US" dirty="0">
                <a:solidFill>
                  <a:srgbClr val="FF0000"/>
                </a:solidFill>
              </a:rPr>
              <a:t>Peru’s currency</a:t>
            </a:r>
          </a:p>
          <a:p>
            <a:r>
              <a:rPr lang="en-US" dirty="0" err="1"/>
              <a:t>Despacio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slow</a:t>
            </a:r>
          </a:p>
          <a:p>
            <a:r>
              <a:rPr lang="en-US" dirty="0"/>
              <a:t>Se </a:t>
            </a:r>
            <a:r>
              <a:rPr lang="en-US" dirty="0" err="1"/>
              <a:t>aburren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get bored</a:t>
            </a:r>
          </a:p>
          <a:p>
            <a:r>
              <a:rPr lang="en-US" dirty="0" err="1"/>
              <a:t>Momias</a:t>
            </a:r>
            <a:r>
              <a:rPr lang="en-US" dirty="0"/>
              <a:t>  - </a:t>
            </a:r>
            <a:r>
              <a:rPr lang="en-US" dirty="0">
                <a:solidFill>
                  <a:srgbClr val="FF0000"/>
                </a:solidFill>
              </a:rPr>
              <a:t>mummies</a:t>
            </a:r>
          </a:p>
          <a:p>
            <a:r>
              <a:rPr lang="en-US" dirty="0"/>
              <a:t>Da la </a:t>
            </a:r>
            <a:r>
              <a:rPr lang="en-US" dirty="0" err="1"/>
              <a:t>vuelta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turns around</a:t>
            </a:r>
          </a:p>
          <a:p>
            <a:r>
              <a:rPr lang="en-US" dirty="0"/>
              <a:t>¡Que </a:t>
            </a:r>
            <a:r>
              <a:rPr lang="en-US" dirty="0" err="1"/>
              <a:t>asco</a:t>
            </a:r>
            <a:r>
              <a:rPr lang="en-US"/>
              <a:t>!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gross!</a:t>
            </a:r>
          </a:p>
          <a:p>
            <a:r>
              <a:rPr lang="en-US" dirty="0" err="1"/>
              <a:t>Alrededor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around</a:t>
            </a:r>
          </a:p>
          <a:p>
            <a:r>
              <a:rPr lang="en-US" dirty="0" err="1"/>
              <a:t>Reducida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shrunken</a:t>
            </a:r>
          </a:p>
          <a:p>
            <a:r>
              <a:rPr lang="en-US" dirty="0"/>
              <a:t>Viejo - </a:t>
            </a:r>
            <a:r>
              <a:rPr lang="en-US" dirty="0">
                <a:solidFill>
                  <a:srgbClr val="FF0000"/>
                </a:solidFill>
              </a:rPr>
              <a:t>old</a:t>
            </a:r>
          </a:p>
          <a:p>
            <a:r>
              <a:rPr lang="en-US" dirty="0" err="1"/>
              <a:t>Limpio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clean</a:t>
            </a:r>
          </a:p>
          <a:p>
            <a:r>
              <a:rPr lang="en-US" dirty="0" err="1"/>
              <a:t>Hielo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ice</a:t>
            </a:r>
          </a:p>
          <a:p>
            <a:r>
              <a:rPr lang="en-US" dirty="0" err="1"/>
              <a:t>Además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furthermore</a:t>
            </a:r>
          </a:p>
          <a:p>
            <a:r>
              <a:rPr lang="en-US" dirty="0" err="1"/>
              <a:t>Enojado</a:t>
            </a:r>
            <a:r>
              <a:rPr lang="en-US" dirty="0"/>
              <a:t>  - </a:t>
            </a:r>
            <a:r>
              <a:rPr lang="en-US" dirty="0">
                <a:solidFill>
                  <a:srgbClr val="FF0000"/>
                </a:solidFill>
              </a:rPr>
              <a:t>angry</a:t>
            </a:r>
          </a:p>
          <a:p>
            <a:r>
              <a:rPr lang="en-US" dirty="0" err="1"/>
              <a:t>Demasiado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too much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8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9154886" cy="609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Temprano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early</a:t>
            </a:r>
          </a:p>
          <a:p>
            <a:r>
              <a:rPr lang="en-US" dirty="0" err="1"/>
              <a:t>Esperar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to wait for</a:t>
            </a:r>
          </a:p>
          <a:p>
            <a:r>
              <a:rPr lang="en-US" dirty="0" err="1"/>
              <a:t>Salir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to leave</a:t>
            </a:r>
          </a:p>
          <a:p>
            <a:r>
              <a:rPr lang="en-US" dirty="0" err="1"/>
              <a:t>Billetera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wallet</a:t>
            </a:r>
          </a:p>
          <a:p>
            <a:r>
              <a:rPr lang="en-US" dirty="0"/>
              <a:t>Con mucho </a:t>
            </a:r>
            <a:r>
              <a:rPr lang="en-US" dirty="0" err="1"/>
              <a:t>cuidado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with a lot of caution</a:t>
            </a:r>
          </a:p>
          <a:p>
            <a:r>
              <a:rPr lang="en-US" dirty="0" err="1"/>
              <a:t>Alegre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happy</a:t>
            </a:r>
          </a:p>
          <a:p>
            <a:r>
              <a:rPr lang="en-US" dirty="0"/>
              <a:t>Se </a:t>
            </a:r>
            <a:r>
              <a:rPr lang="en-US" dirty="0" err="1"/>
              <a:t>sientan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they sit</a:t>
            </a:r>
          </a:p>
          <a:p>
            <a:r>
              <a:rPr lang="en-US" dirty="0"/>
              <a:t>Se </a:t>
            </a:r>
            <a:r>
              <a:rPr lang="en-US" dirty="0" err="1"/>
              <a:t>acercan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they approach</a:t>
            </a:r>
          </a:p>
          <a:p>
            <a:r>
              <a:rPr lang="en-US" dirty="0"/>
              <a:t>Los </a:t>
            </a:r>
            <a:r>
              <a:rPr lang="en-US" dirty="0" err="1"/>
              <a:t>campeones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 champions</a:t>
            </a:r>
          </a:p>
          <a:p>
            <a:r>
              <a:rPr lang="en-US" dirty="0"/>
              <a:t>El </a:t>
            </a:r>
            <a:r>
              <a:rPr lang="en-US" dirty="0" err="1"/>
              <a:t>jugador</a:t>
            </a:r>
            <a:r>
              <a:rPr lang="en-US" dirty="0"/>
              <a:t> </a:t>
            </a:r>
            <a:r>
              <a:rPr lang="en-US" dirty="0" err="1"/>
              <a:t>estrella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 star player</a:t>
            </a:r>
          </a:p>
          <a:p>
            <a:r>
              <a:rPr lang="en-US" dirty="0" err="1"/>
              <a:t>Piensa</a:t>
            </a:r>
            <a:r>
              <a:rPr lang="en-US" dirty="0"/>
              <a:t>(n) - </a:t>
            </a:r>
            <a:r>
              <a:rPr lang="en-US" dirty="0">
                <a:solidFill>
                  <a:srgbClr val="FF0000"/>
                </a:solidFill>
              </a:rPr>
              <a:t>Think(s)</a:t>
            </a:r>
          </a:p>
          <a:p>
            <a:r>
              <a:rPr lang="en-US" dirty="0" err="1"/>
              <a:t>Raros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weird / strange</a:t>
            </a:r>
          </a:p>
          <a:p>
            <a:r>
              <a:rPr lang="en-US" dirty="0"/>
              <a:t>Se </a:t>
            </a:r>
            <a:r>
              <a:rPr lang="en-US" dirty="0" err="1"/>
              <a:t>siente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feels</a:t>
            </a:r>
          </a:p>
          <a:p>
            <a:r>
              <a:rPr lang="en-US" dirty="0" err="1"/>
              <a:t>Sonrisa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smile</a:t>
            </a:r>
          </a:p>
          <a:p>
            <a:r>
              <a:rPr lang="en-US" dirty="0" err="1"/>
              <a:t>Discoteca</a:t>
            </a:r>
            <a:r>
              <a:rPr lang="en-US" dirty="0"/>
              <a:t> - </a:t>
            </a:r>
            <a:r>
              <a:rPr lang="en-US">
                <a:solidFill>
                  <a:srgbClr val="FF0000"/>
                </a:solidFill>
              </a:rPr>
              <a:t>dance club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 pone </a:t>
            </a:r>
            <a:r>
              <a:rPr lang="en-US" dirty="0" err="1"/>
              <a:t>muy</a:t>
            </a:r>
            <a:r>
              <a:rPr lang="en-US" dirty="0"/>
              <a:t> mal - </a:t>
            </a:r>
            <a:r>
              <a:rPr lang="en-US" dirty="0">
                <a:solidFill>
                  <a:srgbClr val="FF0000"/>
                </a:solidFill>
              </a:rPr>
              <a:t>becomes bad</a:t>
            </a:r>
          </a:p>
          <a:p>
            <a:r>
              <a:rPr lang="en-US" dirty="0" err="1"/>
              <a:t>Dejar</a:t>
            </a:r>
            <a:r>
              <a:rPr lang="en-US" dirty="0"/>
              <a:t> de </a:t>
            </a:r>
            <a:r>
              <a:rPr lang="en-US" dirty="0" err="1"/>
              <a:t>pensar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to stop thinking about</a:t>
            </a:r>
          </a:p>
          <a:p>
            <a:r>
              <a:rPr lang="en-US" dirty="0" err="1"/>
              <a:t>Regresan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they return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5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/>
              <a:t>Capítulo</a:t>
            </a:r>
            <a:r>
              <a:rPr lang="en-US" dirty="0"/>
              <a:t>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9154886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siguente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 next day</a:t>
            </a:r>
          </a:p>
          <a:p>
            <a:r>
              <a:rPr lang="en-US" dirty="0" err="1"/>
              <a:t>Medianoche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midnight</a:t>
            </a:r>
          </a:p>
          <a:p>
            <a:r>
              <a:rPr lang="en-US" dirty="0" err="1"/>
              <a:t>Queda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stays / remains</a:t>
            </a:r>
          </a:p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mirada</a:t>
            </a:r>
            <a:r>
              <a:rPr lang="en-US" dirty="0"/>
              <a:t> de terror - </a:t>
            </a:r>
            <a:r>
              <a:rPr lang="en-US" dirty="0">
                <a:solidFill>
                  <a:srgbClr val="FF0000"/>
                </a:solidFill>
              </a:rPr>
              <a:t>a look of terror</a:t>
            </a:r>
          </a:p>
          <a:p>
            <a:r>
              <a:rPr lang="en-US" dirty="0"/>
              <a:t>Un </a:t>
            </a:r>
            <a:r>
              <a:rPr lang="en-US" dirty="0" err="1"/>
              <a:t>dolorcito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a little pain</a:t>
            </a:r>
          </a:p>
          <a:p>
            <a:r>
              <a:rPr lang="en-US" dirty="0" err="1"/>
              <a:t>Unos</a:t>
            </a:r>
            <a:r>
              <a:rPr lang="en-US" dirty="0"/>
              <a:t> </a:t>
            </a:r>
            <a:r>
              <a:rPr lang="en-US" dirty="0" err="1"/>
              <a:t>minutos</a:t>
            </a:r>
            <a:r>
              <a:rPr lang="en-US" dirty="0"/>
              <a:t> de </a:t>
            </a:r>
            <a:r>
              <a:rPr lang="en-US" dirty="0" err="1"/>
              <a:t>descanso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a couple minutes of rest</a:t>
            </a:r>
          </a:p>
          <a:p>
            <a:r>
              <a:rPr lang="en-US" dirty="0" err="1"/>
              <a:t>Dibujos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drawings</a:t>
            </a:r>
          </a:p>
          <a:p>
            <a:r>
              <a:rPr lang="en-US" dirty="0"/>
              <a:t>Las </a:t>
            </a:r>
            <a:r>
              <a:rPr lang="en-US" dirty="0" err="1"/>
              <a:t>estrellas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stars</a:t>
            </a:r>
          </a:p>
          <a:p>
            <a:r>
              <a:rPr lang="en-US" dirty="0"/>
              <a:t>Se </a:t>
            </a:r>
            <a:r>
              <a:rPr lang="en-US" dirty="0" err="1"/>
              <a:t>aburren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they become bored</a:t>
            </a:r>
          </a:p>
          <a:p>
            <a:r>
              <a:rPr lang="en-US" dirty="0"/>
              <a:t>Se </a:t>
            </a:r>
            <a:r>
              <a:rPr lang="en-US" dirty="0" err="1"/>
              <a:t>suben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they get in/on</a:t>
            </a:r>
          </a:p>
          <a:p>
            <a:r>
              <a:rPr lang="en-US" dirty="0" err="1"/>
              <a:t>Claridad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clarity</a:t>
            </a:r>
          </a:p>
          <a:p>
            <a:r>
              <a:rPr lang="en-US" dirty="0"/>
              <a:t>Sin la </a:t>
            </a:r>
            <a:r>
              <a:rPr lang="en-US" dirty="0" err="1"/>
              <a:t>oportunidad</a:t>
            </a:r>
            <a:r>
              <a:rPr lang="en-US" dirty="0"/>
              <a:t> de volar - </a:t>
            </a:r>
            <a:r>
              <a:rPr lang="en-US" dirty="0">
                <a:solidFill>
                  <a:srgbClr val="FF0000"/>
                </a:solidFill>
              </a:rPr>
              <a:t>without the opportunity to fly</a:t>
            </a:r>
          </a:p>
          <a:p>
            <a:r>
              <a:rPr lang="en-US" dirty="0"/>
              <a:t>La </a:t>
            </a:r>
            <a:r>
              <a:rPr lang="en-US" dirty="0" err="1"/>
              <a:t>llanta</a:t>
            </a:r>
            <a:r>
              <a:rPr lang="en-US" dirty="0"/>
              <a:t> mala - </a:t>
            </a:r>
            <a:r>
              <a:rPr lang="en-US" dirty="0">
                <a:solidFill>
                  <a:srgbClr val="FF0000"/>
                </a:solidFill>
              </a:rPr>
              <a:t>bad tire</a:t>
            </a:r>
          </a:p>
          <a:p>
            <a:r>
              <a:rPr lang="en-US" dirty="0" err="1"/>
              <a:t>Asientos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seats</a:t>
            </a:r>
          </a:p>
          <a:p>
            <a:r>
              <a:rPr lang="en-US" dirty="0" err="1"/>
              <a:t>Tienen</a:t>
            </a:r>
            <a:r>
              <a:rPr lang="en-US" dirty="0"/>
              <a:t> mucho </a:t>
            </a:r>
            <a:r>
              <a:rPr lang="en-US" dirty="0" err="1"/>
              <a:t>miedo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they are afraid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Capítulo</a:t>
            </a:r>
            <a:r>
              <a:rPr lang="en-US" dirty="0"/>
              <a:t>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4343400" cy="6400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/>
              <a:t>El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siguente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the next day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/>
              <a:t>Hermoso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beautiful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/>
              <a:t>Impresionante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impressive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El/La </a:t>
            </a:r>
            <a:r>
              <a:rPr lang="en-US" dirty="0" err="1"/>
              <a:t>mesero</a:t>
            </a:r>
            <a:r>
              <a:rPr lang="en-US" dirty="0"/>
              <a:t>(a): </a:t>
            </a:r>
            <a:r>
              <a:rPr lang="en-US" dirty="0">
                <a:solidFill>
                  <a:srgbClr val="FF0000"/>
                </a:solidFill>
              </a:rPr>
              <a:t>waiter / waitress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/>
              <a:t>Cuy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guinea pig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Se </a:t>
            </a:r>
            <a:r>
              <a:rPr lang="en-US" dirty="0" err="1"/>
              <a:t>asusta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scares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El </a:t>
            </a:r>
            <a:r>
              <a:rPr lang="en-US" dirty="0" err="1"/>
              <a:t>vuelo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the flight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miedo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to be afraid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33400"/>
            <a:ext cx="4572000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Hace</a:t>
            </a:r>
            <a:r>
              <a:rPr lang="en-US" sz="2500" dirty="0"/>
              <a:t> mucho </a:t>
            </a:r>
            <a:r>
              <a:rPr lang="en-US" sz="2500" dirty="0" err="1"/>
              <a:t>viento</a:t>
            </a:r>
            <a:r>
              <a:rPr lang="en-US" sz="2500" dirty="0"/>
              <a:t>: </a:t>
            </a:r>
            <a:r>
              <a:rPr lang="en-US" sz="2500" dirty="0">
                <a:solidFill>
                  <a:srgbClr val="FF0000"/>
                </a:solidFill>
              </a:rPr>
              <a:t>it’s windy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Triste: </a:t>
            </a:r>
            <a:r>
              <a:rPr lang="en-US" sz="2500" dirty="0">
                <a:solidFill>
                  <a:srgbClr val="FF0000"/>
                </a:solidFill>
              </a:rPr>
              <a:t>sad</a:t>
            </a:r>
            <a:r>
              <a:rPr lang="en-US" sz="25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Enojada</a:t>
            </a:r>
            <a:r>
              <a:rPr lang="en-US" sz="2500" dirty="0"/>
              <a:t>: </a:t>
            </a:r>
            <a:r>
              <a:rPr lang="en-US" sz="2500" dirty="0">
                <a:solidFill>
                  <a:srgbClr val="FF0000"/>
                </a:solidFill>
              </a:rPr>
              <a:t>angry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Guía</a:t>
            </a:r>
            <a:r>
              <a:rPr lang="en-US" sz="2500" dirty="0"/>
              <a:t> </a:t>
            </a:r>
            <a:r>
              <a:rPr lang="en-US" sz="2500" dirty="0" err="1"/>
              <a:t>turistico</a:t>
            </a:r>
            <a:r>
              <a:rPr lang="en-US" sz="2500" dirty="0"/>
              <a:t>: </a:t>
            </a:r>
            <a:r>
              <a:rPr lang="en-US" sz="2500" dirty="0">
                <a:solidFill>
                  <a:srgbClr val="FF0000"/>
                </a:solidFill>
              </a:rPr>
              <a:t>tour guide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Oro: </a:t>
            </a:r>
            <a:r>
              <a:rPr lang="en-US" sz="2500" dirty="0">
                <a:solidFill>
                  <a:srgbClr val="FF0000"/>
                </a:solidFill>
              </a:rPr>
              <a:t>gold</a:t>
            </a:r>
          </a:p>
        </p:txBody>
      </p:sp>
    </p:spTree>
    <p:extLst>
      <p:ext uri="{BB962C8B-B14F-4D97-AF65-F5344CB8AC3E}">
        <p14:creationId xmlns:p14="http://schemas.microsoft.com/office/powerpoint/2010/main" val="59716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5124</TotalTime>
  <Words>760</Words>
  <Application>Microsoft Office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Office Theme</vt:lpstr>
      <vt:lpstr>iRespondQuestionMaster</vt:lpstr>
      <vt:lpstr>iRespondGraphMaster</vt:lpstr>
      <vt:lpstr>El Vocabulario para:  Los Baker Van a Perú</vt:lpstr>
      <vt:lpstr>Capítulo 1</vt:lpstr>
      <vt:lpstr>Capítulo 2</vt:lpstr>
      <vt:lpstr>Capítulo 3</vt:lpstr>
      <vt:lpstr>Capítulo 4</vt:lpstr>
      <vt:lpstr>Capítulo 5</vt:lpstr>
      <vt:lpstr>Capítulo 6</vt:lpstr>
      <vt:lpstr>Capítulo 7</vt:lpstr>
      <vt:lpstr>Capítulo 8</vt:lpstr>
      <vt:lpstr>Capítulo 9</vt:lpstr>
      <vt:lpstr>Capítulo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Delores Kolen</cp:lastModifiedBy>
  <cp:revision>64</cp:revision>
  <dcterms:created xsi:type="dcterms:W3CDTF">2012-11-06T18:25:04Z</dcterms:created>
  <dcterms:modified xsi:type="dcterms:W3CDTF">2018-10-15T21:48:27Z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